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8" r:id="rId2"/>
    <p:sldId id="407" r:id="rId3"/>
    <p:sldId id="414" r:id="rId4"/>
    <p:sldId id="409" r:id="rId5"/>
    <p:sldId id="417" r:id="rId6"/>
    <p:sldId id="418" r:id="rId7"/>
    <p:sldId id="419" r:id="rId8"/>
    <p:sldId id="422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4" r:id="rId18"/>
    <p:sldId id="436" r:id="rId19"/>
    <p:sldId id="437" r:id="rId20"/>
    <p:sldId id="438" r:id="rId21"/>
    <p:sldId id="423" r:id="rId22"/>
    <p:sldId id="432" r:id="rId23"/>
    <p:sldId id="433" r:id="rId24"/>
    <p:sldId id="410" r:id="rId25"/>
    <p:sldId id="411" r:id="rId26"/>
    <p:sldId id="412" r:id="rId27"/>
    <p:sldId id="413" r:id="rId28"/>
    <p:sldId id="4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FF9999"/>
    <a:srgbClr val="52C4C9"/>
    <a:srgbClr val="D6F0ED"/>
    <a:srgbClr val="C1DBD8"/>
    <a:srgbClr val="DA513F"/>
    <a:srgbClr val="FBF061"/>
    <a:srgbClr val="FCF384"/>
    <a:srgbClr val="FDF8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7" autoAdjust="0"/>
    <p:restoredTop sz="99424" autoAdjust="0"/>
  </p:normalViewPr>
  <p:slideViewPr>
    <p:cSldViewPr snapToGrid="0">
      <p:cViewPr>
        <p:scale>
          <a:sx n="100" d="100"/>
          <a:sy n="100" d="100"/>
        </p:scale>
        <p:origin x="-1362" y="-42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2C4C9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</c:v>
                </c:pt>
                <c:pt idx="1">
                  <c:v>80</c:v>
                </c:pt>
                <c:pt idx="2">
                  <c:v>31</c:v>
                </c:pt>
                <c:pt idx="3">
                  <c:v>52</c:v>
                </c:pt>
                <c:pt idx="4">
                  <c:v>70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FF9999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69</c:v>
                </c:pt>
                <c:pt idx="3">
                  <c:v>48</c:v>
                </c:pt>
                <c:pt idx="4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35080192"/>
        <c:axId val="32511040"/>
      </c:barChart>
      <c:catAx>
        <c:axId val="35080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511040"/>
        <c:crosses val="autoZero"/>
        <c:auto val="1"/>
        <c:lblAlgn val="ctr"/>
        <c:lblOffset val="100"/>
        <c:noMultiLvlLbl val="0"/>
      </c:catAx>
      <c:valAx>
        <c:axId val="32511040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3508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52C4C9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7010816"/>
        <c:axId val="32533312"/>
      </c:barChart>
      <c:catAx>
        <c:axId val="470108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533312"/>
        <c:crosses val="autoZero"/>
        <c:auto val="1"/>
        <c:lblAlgn val="ctr"/>
        <c:lblOffset val="100"/>
        <c:noMultiLvlLbl val="0"/>
      </c:catAx>
      <c:valAx>
        <c:axId val="32533312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701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1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7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722928" y="1523999"/>
            <a:ext cx="2393950" cy="23939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</a:t>
              </a:r>
              <a:r>
                <a:rPr lang="en-US" altLang="ko-KR" sz="2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+</a:t>
              </a:r>
              <a:endPara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211833" y="4202232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1" name="위쪽 리본 10"/>
          <p:cNvSpPr/>
          <p:nvPr/>
        </p:nvSpPr>
        <p:spPr>
          <a:xfrm>
            <a:off x="3868853" y="3259070"/>
            <a:ext cx="4102100" cy="534014"/>
          </a:xfrm>
          <a:prstGeom prst="ribbon2">
            <a:avLst>
              <a:gd name="adj1" fmla="val 23802"/>
              <a:gd name="adj2" fmla="val 71672"/>
            </a:avLst>
          </a:prstGeom>
          <a:solidFill>
            <a:srgbClr val="E6EBF1"/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나뚜루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웹사이트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리뉴얼계획서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0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4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b="1" dirty="0" smtClean="0">
                <a:latin typeface="Sandoll 국대떡볶이 02 Bold" pitchFamily="34" charset="-127"/>
                <a:ea typeface="Sandoll 국대떡볶이 02 Bold" pitchFamily="34" charset="-127"/>
              </a:rPr>
              <a:t>서브페이지 </a:t>
            </a:r>
            <a:r>
              <a:rPr lang="ko-KR" altLang="en-US" b="1" dirty="0" smtClean="0">
                <a:latin typeface="Sandoll 국대떡볶이 02 Bold" pitchFamily="34" charset="-127"/>
                <a:ea typeface="Sandoll 국대떡볶이 02 Bold" pitchFamily="34" charset="-127"/>
              </a:rPr>
              <a:t>분석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      사이트 장단점</a:t>
            </a:r>
            <a:endParaRPr lang="ko-KR" altLang="en-US" b="1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261434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101497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15032" y="47607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830648" y="36232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11" y="1325184"/>
            <a:ext cx="8345786" cy="42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55826" y="5800811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65220" y="1339385"/>
            <a:ext cx="5059679" cy="4205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24899" y="1662113"/>
            <a:ext cx="61436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243754" y="1307074"/>
            <a:ext cx="2028304" cy="362237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3754" y="2701269"/>
            <a:ext cx="2028304" cy="2228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43754" y="1314455"/>
            <a:ext cx="202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기업정보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네비게이션</a:t>
            </a:r>
            <a:r>
              <a:rPr lang="ko-KR" altLang="en-US" sz="1400" b="1" dirty="0" smtClean="0"/>
              <a:t>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555480" y="1759981"/>
            <a:ext cx="702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43754" y="1759981"/>
            <a:ext cx="193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01.</a:t>
            </a:r>
            <a:r>
              <a:rPr lang="ko-KR" altLang="en-US" sz="1200" dirty="0" smtClean="0"/>
              <a:t>기업로고 </a:t>
            </a:r>
            <a:endParaRPr lang="en-US" altLang="ko-KR" sz="1200" dirty="0" smtClean="0"/>
          </a:p>
          <a:p>
            <a:r>
              <a:rPr lang="en-US" altLang="ko-KR" sz="1200" dirty="0" smtClean="0"/>
              <a:t>02.</a:t>
            </a:r>
            <a:r>
              <a:rPr lang="ko-KR" altLang="en-US" sz="1200" dirty="0" err="1" smtClean="0"/>
              <a:t>네비게이션</a:t>
            </a:r>
            <a:endParaRPr lang="en-US" altLang="ko-KR" sz="1200" dirty="0" smtClean="0"/>
          </a:p>
          <a:p>
            <a:r>
              <a:rPr lang="en-US" altLang="ko-KR" sz="1200" dirty="0" smtClean="0"/>
              <a:t>03.</a:t>
            </a:r>
            <a:r>
              <a:rPr lang="ko-KR" altLang="en-US" sz="1200" dirty="0" smtClean="0"/>
              <a:t>회원정보 로그인</a:t>
            </a:r>
            <a:endParaRPr lang="en-US" altLang="ko-KR" sz="1200" dirty="0" smtClean="0"/>
          </a:p>
          <a:p>
            <a:r>
              <a:rPr lang="en-US" altLang="ko-KR" sz="1200" dirty="0" smtClean="0"/>
              <a:t>04.SNS(</a:t>
            </a:r>
            <a:r>
              <a:rPr lang="ko-KR" altLang="en-US" sz="1200" dirty="0" err="1" smtClean="0"/>
              <a:t>인스타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페북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9339262" y="2823721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404350" y="2768600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선택지가 굉장히 좁고 선택메뉴가 </a:t>
            </a:r>
            <a:endParaRPr lang="en-US" altLang="ko-KR" sz="1000" dirty="0" smtClean="0"/>
          </a:p>
          <a:p>
            <a:r>
              <a:rPr lang="ko-KR" altLang="en-US" sz="1000" dirty="0" smtClean="0"/>
              <a:t>다양 </a:t>
            </a:r>
            <a:r>
              <a:rPr lang="ko-KR" altLang="en-US" sz="1000" dirty="0" err="1" smtClean="0"/>
              <a:t>하지않음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9339261" y="3613667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441178" y="3380622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첫 화면에 회사소개 페이지가 없어 소비자가 제일 중요시하는 회사정보를 </a:t>
            </a:r>
            <a:endParaRPr lang="en-US" altLang="ko-KR" sz="1000" dirty="0" smtClean="0"/>
          </a:p>
          <a:p>
            <a:r>
              <a:rPr lang="ko-KR" altLang="en-US" sz="1000" dirty="0" smtClean="0"/>
              <a:t>보여 주고 있지 않음</a:t>
            </a:r>
            <a:endParaRPr lang="en-US" altLang="ko-KR" sz="1000" dirty="0"/>
          </a:p>
          <a:p>
            <a:endParaRPr lang="en-US" altLang="ko-KR" sz="105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9337410" y="4359279"/>
            <a:ext cx="65087" cy="260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41178" y="428086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사이트의 바깥 안쪽 여백이 </a:t>
            </a:r>
            <a:endParaRPr lang="en-US" altLang="ko-KR" sz="1000" dirty="0" smtClean="0"/>
          </a:p>
          <a:p>
            <a:r>
              <a:rPr lang="ko-KR" altLang="en-US" sz="1000" dirty="0" smtClean="0"/>
              <a:t>너무 </a:t>
            </a:r>
            <a:r>
              <a:rPr lang="ko-KR" altLang="en-US" sz="1000" dirty="0" err="1" smtClean="0"/>
              <a:t>넗음</a:t>
            </a:r>
            <a:r>
              <a:rPr lang="ko-KR" altLang="en-US" sz="1000" dirty="0" smtClean="0"/>
              <a:t>  </a:t>
            </a:r>
            <a:endParaRPr lang="en-US" altLang="ko-KR" sz="1000" dirty="0"/>
          </a:p>
        </p:txBody>
      </p:sp>
      <p:sp>
        <p:nvSpPr>
          <p:cNvPr id="40" name="직사각형 39"/>
          <p:cNvSpPr/>
          <p:nvPr/>
        </p:nvSpPr>
        <p:spPr>
          <a:xfrm>
            <a:off x="3665220" y="1759981"/>
            <a:ext cx="4436277" cy="252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3225800" y="2395840"/>
            <a:ext cx="439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727200" y="1499121"/>
            <a:ext cx="1454150" cy="145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27200" y="1499121"/>
            <a:ext cx="145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국대떡볶이 02 Bold" pitchFamily="34" charset="-127"/>
                <a:ea typeface="Sandoll 국대떡볶이 02 Bold" pitchFamily="34" charset="-127"/>
              </a:rPr>
              <a:t>제품홍보 </a:t>
            </a:r>
            <a:endParaRPr lang="ko-KR" altLang="en-US" sz="14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27200" y="1831827"/>
            <a:ext cx="1331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제품 광고 이동하는 </a:t>
            </a:r>
            <a:endParaRPr lang="en-US" altLang="ko-KR" sz="1000" dirty="0" smtClean="0"/>
          </a:p>
          <a:p>
            <a:r>
              <a:rPr lang="ko-KR" altLang="en-US" sz="1000" dirty="0" smtClean="0"/>
              <a:t>버튼이 없고 제품광고 하나만 사이트에</a:t>
            </a:r>
            <a:endParaRPr lang="en-US" altLang="ko-KR" sz="1000" dirty="0" smtClean="0"/>
          </a:p>
          <a:p>
            <a:r>
              <a:rPr lang="ko-KR" altLang="en-US" sz="1000" dirty="0" smtClean="0"/>
              <a:t>배치 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너무  허전한 느낌을 줌 </a:t>
            </a:r>
            <a:endParaRPr lang="en-US" altLang="ko-KR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3665220" y="4280868"/>
            <a:ext cx="443627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3181350" y="4489454"/>
            <a:ext cx="4838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660611" y="4152900"/>
            <a:ext cx="1461530" cy="13239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660611" y="4929446"/>
            <a:ext cx="1461530" cy="5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5" name="뺄셈 기호 54"/>
          <p:cNvSpPr/>
          <p:nvPr/>
        </p:nvSpPr>
        <p:spPr>
          <a:xfrm>
            <a:off x="1774031" y="4435204"/>
            <a:ext cx="425450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660610" y="4158205"/>
            <a:ext cx="14615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기업정보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01.</a:t>
            </a:r>
            <a:r>
              <a:rPr lang="ko-KR" altLang="en-US" sz="800" dirty="0" smtClean="0">
                <a:solidFill>
                  <a:schemeClr val="bg1"/>
                </a:solidFill>
              </a:rPr>
              <a:t>기업정보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en-US" altLang="ko-KR" sz="800" dirty="0" smtClean="0">
                <a:solidFill>
                  <a:schemeClr val="bg1"/>
                </a:solidFill>
              </a:rPr>
              <a:t>02.</a:t>
            </a:r>
            <a:r>
              <a:rPr lang="ko-KR" altLang="en-US" sz="800" dirty="0" smtClean="0">
                <a:solidFill>
                  <a:schemeClr val="bg1"/>
                </a:solidFill>
              </a:rPr>
              <a:t>회사소개</a:t>
            </a:r>
            <a:r>
              <a:rPr lang="en-US" altLang="ko-KR" sz="800" dirty="0" smtClean="0">
                <a:solidFill>
                  <a:schemeClr val="bg1"/>
                </a:solidFill>
              </a:rPr>
              <a:t>&amp;</a:t>
            </a:r>
            <a:r>
              <a:rPr lang="ko-KR" altLang="en-US" sz="800" dirty="0" smtClean="0">
                <a:solidFill>
                  <a:schemeClr val="bg1"/>
                </a:solidFill>
              </a:rPr>
              <a:t>가맹점 모집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4031" y="5004591"/>
            <a:ext cx="45719" cy="305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873250" y="5004591"/>
            <a:ext cx="118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회사소개페이지가없</a:t>
            </a:r>
            <a:r>
              <a:rPr lang="ko-KR" altLang="en-US" sz="1000" dirty="0" err="1">
                <a:solidFill>
                  <a:srgbClr val="FF0000"/>
                </a:solidFill>
              </a:rPr>
              <a:t>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72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3271" y="377660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4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b="1" dirty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서브페이지  </a:t>
            </a:r>
            <a:r>
              <a:rPr lang="ko-KR" altLang="en-US" b="1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분석</a:t>
            </a:r>
            <a:r>
              <a:rPr lang="ko-KR" altLang="en-US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</a:t>
            </a:r>
            <a:r>
              <a:rPr lang="ko-KR" altLang="en-US" b="1" dirty="0" smtClean="0">
                <a:latin typeface="Sandoll 국대떡볶이 02 Bold" pitchFamily="34" charset="-127"/>
                <a:ea typeface="Sandoll 국대떡볶이 02 Bold" pitchFamily="34" charset="-127"/>
              </a:rPr>
              <a:t>사이트 장단점</a:t>
            </a:r>
            <a:endParaRPr lang="ko-KR" altLang="en-US" b="1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261434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101497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15032" y="47607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830648" y="36232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55480" y="355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7" name="Picture 3" descr="C:\Users\Administrator\Desktop\FireShot Capture 085 - 전체 - 완제품 - 메뉴 - 나뚜루 - www.natuur.co.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90648"/>
            <a:ext cx="9957527" cy="51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67275" y="3178323"/>
            <a:ext cx="4324350" cy="241285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00450" y="4800600"/>
            <a:ext cx="1266825" cy="5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8545775" y="2426217"/>
            <a:ext cx="3177329" cy="1190109"/>
            <a:chOff x="9205807" y="2730333"/>
            <a:chExt cx="3177329" cy="1190109"/>
          </a:xfrm>
        </p:grpSpPr>
        <p:sp>
          <p:nvSpPr>
            <p:cNvPr id="60" name="직사각형 59"/>
            <p:cNvSpPr/>
            <p:nvPr/>
          </p:nvSpPr>
          <p:spPr>
            <a:xfrm>
              <a:off x="10472632" y="2730333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472632" y="3215463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제품의 종류</a:t>
              </a:r>
              <a:endParaRPr lang="ko-KR" altLang="en-US" sz="12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205807" y="3325388"/>
              <a:ext cx="1266825" cy="57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0552113" y="306101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77433" y="2748434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제품분류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9272183" y="1556166"/>
            <a:ext cx="6381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43475" y="2911347"/>
            <a:ext cx="3602300" cy="2669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97" name="그룹 4096"/>
          <p:cNvGrpSpPr/>
          <p:nvPr/>
        </p:nvGrpSpPr>
        <p:grpSpPr>
          <a:xfrm>
            <a:off x="1689946" y="4253286"/>
            <a:ext cx="1910504" cy="2938089"/>
            <a:chOff x="1689946" y="4253286"/>
            <a:chExt cx="1910504" cy="2938089"/>
          </a:xfrm>
        </p:grpSpPr>
        <p:sp>
          <p:nvSpPr>
            <p:cNvPr id="10" name="직사각형 9"/>
            <p:cNvSpPr/>
            <p:nvPr/>
          </p:nvSpPr>
          <p:spPr>
            <a:xfrm>
              <a:off x="1689946" y="4262694"/>
              <a:ext cx="1910504" cy="1190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84363" y="4604068"/>
              <a:ext cx="638175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57363" y="4253286"/>
              <a:ext cx="1754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제품설명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메인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89946" y="4719250"/>
              <a:ext cx="191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01.</a:t>
              </a:r>
              <a:r>
                <a:rPr lang="ko-KR" altLang="en-US" sz="1200" dirty="0" smtClean="0"/>
                <a:t>제품상세설명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89946" y="5452803"/>
              <a:ext cx="1910504" cy="17385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01" name="직사각형 4100"/>
          <p:cNvSpPr/>
          <p:nvPr/>
        </p:nvSpPr>
        <p:spPr>
          <a:xfrm>
            <a:off x="3817620" y="2395840"/>
            <a:ext cx="1049655" cy="1049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122141" y="2882772"/>
            <a:ext cx="69547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02" name="직사각형 4101"/>
          <p:cNvSpPr/>
          <p:nvPr/>
        </p:nvSpPr>
        <p:spPr>
          <a:xfrm>
            <a:off x="1493520" y="2087880"/>
            <a:ext cx="1655962" cy="16559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1493520" y="1295557"/>
            <a:ext cx="1655962" cy="83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sp>
        <p:nvSpPr>
          <p:cNvPr id="4105" name="TextBox 4104"/>
          <p:cNvSpPr txBox="1"/>
          <p:nvPr/>
        </p:nvSpPr>
        <p:spPr>
          <a:xfrm>
            <a:off x="1493520" y="1339385"/>
            <a:ext cx="162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제품메뉴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1.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제품분류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2.</a:t>
            </a:r>
            <a:r>
              <a:rPr lang="ko-KR" altLang="en-US" sz="1200" dirty="0" smtClean="0">
                <a:solidFill>
                  <a:schemeClr val="bg1"/>
                </a:solidFill>
              </a:rPr>
              <a:t>선택지</a:t>
            </a:r>
            <a:endParaRPr lang="ko-KR" altLang="en-US" sz="1200" dirty="0"/>
          </a:p>
        </p:txBody>
      </p:sp>
      <p:sp>
        <p:nvSpPr>
          <p:cNvPr id="4107" name="직사각형 4106"/>
          <p:cNvSpPr/>
          <p:nvPr/>
        </p:nvSpPr>
        <p:spPr>
          <a:xfrm>
            <a:off x="1562100" y="2211174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9" name="TextBox 4108"/>
          <p:cNvSpPr txBox="1"/>
          <p:nvPr/>
        </p:nvSpPr>
        <p:spPr>
          <a:xfrm>
            <a:off x="1506322" y="2041723"/>
            <a:ext cx="16559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800" dirty="0" smtClean="0"/>
              <a:t>메뉴선택지가 부족하고 상단 메뉴버튼</a:t>
            </a:r>
            <a:r>
              <a:rPr lang="en-US" altLang="ko-KR" sz="800" dirty="0" smtClean="0"/>
              <a:t>-&gt; </a:t>
            </a:r>
            <a:r>
              <a:rPr lang="ko-KR" altLang="en-US" sz="800" dirty="0" smtClean="0"/>
              <a:t>메뉴</a:t>
            </a:r>
            <a:r>
              <a:rPr lang="en-US" altLang="ko-KR" sz="800" dirty="0" smtClean="0"/>
              <a:t>-&gt; </a:t>
            </a:r>
            <a:r>
              <a:rPr lang="ko-KR" altLang="en-US" sz="800" dirty="0" err="1" smtClean="0"/>
              <a:t>완제품순으로</a:t>
            </a:r>
            <a:r>
              <a:rPr lang="ko-KR" altLang="en-US" sz="800" dirty="0" smtClean="0"/>
              <a:t> 들어가 불편함이 느껴짐 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531514" y="2723830"/>
            <a:ext cx="1655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 </a:t>
            </a:r>
            <a:r>
              <a:rPr lang="ko-KR" altLang="en-US" sz="800" dirty="0" err="1" smtClean="0"/>
              <a:t>ㄴㅇㄴㅇ</a:t>
            </a:r>
            <a:endParaRPr lang="en-US" altLang="ko-KR" sz="800" dirty="0" smtClean="0"/>
          </a:p>
        </p:txBody>
      </p:sp>
      <p:sp>
        <p:nvSpPr>
          <p:cNvPr id="88" name="직사각형 87"/>
          <p:cNvSpPr/>
          <p:nvPr/>
        </p:nvSpPr>
        <p:spPr>
          <a:xfrm>
            <a:off x="1531514" y="2756902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532324" y="342085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823192" y="5591329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823191" y="6183763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823191" y="6769550"/>
            <a:ext cx="61171" cy="13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7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브랜드소개</a:t>
            </a:r>
            <a:r>
              <a:rPr lang="ko-KR" altLang="en-US" dirty="0" smtClean="0"/>
              <a:t>        </a:t>
            </a:r>
            <a:r>
              <a:rPr lang="ko-KR" altLang="en-US" b="1" dirty="0" smtClean="0"/>
              <a:t>시장분석</a:t>
            </a:r>
            <a:r>
              <a:rPr lang="ko-KR" altLang="en-US" dirty="0" smtClean="0"/>
              <a:t>         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사이트장단점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00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벤치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마킹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2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선정기</a:t>
            </a:r>
            <a:r>
              <a:rPr lang="ko-KR" altLang="en-US" b="1" dirty="0">
                <a:solidFill>
                  <a:srgbClr val="FF0000"/>
                </a:solidFill>
              </a:rPr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/>
              <a:t>사이트분석</a:t>
            </a:r>
            <a:r>
              <a:rPr lang="ko-KR" altLang="en-US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08959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타겟층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2692275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연관</a:t>
            </a:r>
            <a:r>
              <a:rPr lang="ko-KR" altLang="en-US" dirty="0"/>
              <a:t>성</a:t>
            </a:r>
          </a:p>
        </p:txBody>
      </p:sp>
      <p:sp>
        <p:nvSpPr>
          <p:cNvPr id="16" name="타원 15"/>
          <p:cNvSpPr/>
          <p:nvPr/>
        </p:nvSpPr>
        <p:spPr>
          <a:xfrm>
            <a:off x="5098472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/>
          </a:p>
          <a:p>
            <a:pPr algn="ctr"/>
            <a:r>
              <a:rPr lang="ko-KR" altLang="en-US" dirty="0" smtClean="0"/>
              <a:t>제품소개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17" name="타원 16"/>
          <p:cNvSpPr/>
          <p:nvPr/>
        </p:nvSpPr>
        <p:spPr>
          <a:xfrm>
            <a:off x="7597831" y="153025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사이트목적에맞는</a:t>
            </a:r>
            <a:r>
              <a:rPr lang="ko-KR" altLang="en-US" dirty="0" smtClean="0"/>
              <a:t> 레이아웃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955137" y="1530256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편의성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   </a:t>
            </a:r>
            <a:r>
              <a:rPr lang="ko-KR" altLang="en-US" b="1" dirty="0" smtClean="0"/>
              <a:t>주 </a:t>
            </a:r>
            <a:r>
              <a:rPr lang="ko-KR" altLang="en-US" b="1" dirty="0" err="1" smtClean="0"/>
              <a:t>타겟층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en-US" altLang="ko-KR" sz="1400" dirty="0" smtClean="0"/>
              <a:t>10~20</a:t>
            </a:r>
            <a:r>
              <a:rPr lang="ko-KR" altLang="en-US" sz="1400" dirty="0" smtClean="0"/>
              <a:t>대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</a:t>
            </a:r>
            <a:r>
              <a:rPr lang="ko-KR" altLang="en-US" sz="1400" dirty="0" smtClean="0"/>
              <a:t>젊은 고객에 시선을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err="1" smtClean="0"/>
              <a:t>이끌수있는</a:t>
            </a:r>
            <a:r>
              <a:rPr lang="ko-KR" altLang="en-US" sz="1400" dirty="0" smtClean="0"/>
              <a:t> 광고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상품            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2262" y="4979324"/>
            <a:ext cx="177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부 </a:t>
            </a:r>
            <a:r>
              <a:rPr lang="ko-KR" altLang="en-US" dirty="0" err="1" smtClean="0"/>
              <a:t>타겟층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sz="1400" b="1" dirty="0" smtClean="0"/>
              <a:t>30~40 </a:t>
            </a:r>
            <a:r>
              <a:rPr lang="ko-KR" altLang="en-US" sz="1400" b="1" dirty="0" smtClean="0"/>
              <a:t>남녀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87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805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/>
              <a:t>사이트분석</a:t>
            </a:r>
            <a:r>
              <a:rPr lang="ko-KR" altLang="en-US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43042" y="1586548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평가 기준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3477490" y="1586549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상품의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정렬 방식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516132" y="1530257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기능과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</a:t>
            </a:r>
            <a:r>
              <a:rPr lang="ko-KR" altLang="en-US" dirty="0" err="1" smtClean="0"/>
              <a:t>네비게이션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389871" y="1433946"/>
            <a:ext cx="1995055" cy="19950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전체 평가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605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2054" name="Picture 6" descr="C:\Users\Administrator\Desktop\FireShot Capture 097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49009"/>
            <a:ext cx="3819524" cy="32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ministrator\Desktop\FireShot Capture 109 - 배스킨라빈스 - www.baskinrobbins.co.k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1275921"/>
            <a:ext cx="3866284" cy="31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077066" y="4537615"/>
            <a:ext cx="9779000" cy="2000548"/>
            <a:chOff x="2362816" y="4110729"/>
            <a:chExt cx="9779000" cy="2000548"/>
          </a:xfrm>
        </p:grpSpPr>
        <p:sp>
          <p:nvSpPr>
            <p:cNvPr id="23" name="TextBox 22"/>
            <p:cNvSpPr txBox="1"/>
            <p:nvPr/>
          </p:nvSpPr>
          <p:spPr>
            <a:xfrm>
              <a:off x="2362816" y="4110729"/>
              <a:ext cx="977900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색상</a:t>
              </a:r>
              <a:r>
                <a:rPr lang="en-US" altLang="ko-KR" dirty="0" smtClean="0"/>
                <a:t>:</a:t>
              </a:r>
            </a:p>
            <a:p>
              <a:endParaRPr lang="en-US" altLang="ko-KR" dirty="0"/>
            </a:p>
            <a:p>
              <a:r>
                <a:rPr lang="ko-KR" altLang="en-US" dirty="0" smtClean="0"/>
                <a:t>분석</a:t>
              </a:r>
              <a:r>
                <a:rPr lang="en-US" altLang="ko-KR" dirty="0" smtClean="0"/>
                <a:t>:</a:t>
              </a:r>
              <a:r>
                <a:rPr lang="en-US" altLang="ko-KR" sz="1400" dirty="0" smtClean="0"/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01.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빠른 주문서비스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를 구비</a:t>
              </a:r>
              <a:r>
                <a:rPr lang="en-US" altLang="ko-KR" sz="1400" b="1" dirty="0" smtClean="0">
                  <a:solidFill>
                    <a:schemeClr val="accent6"/>
                  </a:solidFill>
                </a:rPr>
                <a:t>.</a:t>
              </a:r>
            </a:p>
            <a:p>
              <a:r>
                <a:rPr lang="en-US" altLang="ko-KR" sz="1400" b="1" dirty="0" smtClean="0">
                  <a:solidFill>
                    <a:schemeClr val="accent6"/>
                  </a:solidFill>
                </a:rPr>
                <a:t>        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02.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깔끔하게 정렬한 메뉴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03.</a:t>
              </a:r>
              <a:r>
                <a:rPr lang="ko-KR" altLang="en-US" sz="1400" dirty="0" err="1" smtClean="0">
                  <a:solidFill>
                    <a:schemeClr val="accent6"/>
                  </a:solidFill>
                </a:rPr>
                <a:t>메인페이지의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accent6"/>
                  </a:solidFill>
                </a:rPr>
                <a:t>매장 찾기 </a:t>
              </a:r>
              <a:r>
                <a:rPr lang="ko-KR" altLang="en-US" sz="1400" dirty="0" smtClean="0">
                  <a:solidFill>
                    <a:schemeClr val="accent6"/>
                  </a:solidFill>
                </a:rPr>
                <a:t>시스템 구비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  <a:p>
              <a:r>
                <a:rPr lang="en-US" altLang="ko-KR" sz="1400" dirty="0">
                  <a:solidFill>
                    <a:schemeClr val="accent6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accent6"/>
                  </a:solidFill>
                </a:rPr>
                <a:t>       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04.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많은 크기를 차지하는 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광고창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  05.</a:t>
              </a:r>
              <a:r>
                <a:rPr lang="ko-KR" altLang="en-US" sz="1400" dirty="0" err="1" smtClean="0">
                  <a:solidFill>
                    <a:srgbClr val="FF0000"/>
                  </a:solidFill>
                </a:rPr>
                <a:t>강조되지않은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 상품들 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      </a:t>
              </a:r>
              <a:endParaRPr lang="en-US" altLang="ko-KR" sz="1400" dirty="0" smtClean="0">
                <a:solidFill>
                  <a:schemeClr val="accent6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89687" y="4193279"/>
              <a:ext cx="1030377" cy="2057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345046" y="4193279"/>
              <a:ext cx="1030377" cy="2057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507110" y="4193279"/>
              <a:ext cx="1030377" cy="20574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520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3076" name="Picture 4" descr="C:\Users\Administrator\Desktop\FireShot Capture 118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01" y="1339385"/>
            <a:ext cx="4693973" cy="540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7401" y="2395840"/>
            <a:ext cx="4693974" cy="3364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891184" y="2904980"/>
            <a:ext cx="6985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589684" y="2235570"/>
            <a:ext cx="1643598" cy="1321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89684" y="2235570"/>
            <a:ext cx="25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해쉬태그로</a:t>
            </a:r>
            <a:r>
              <a:rPr lang="ko-KR" altLang="en-US" sz="1200" dirty="0" smtClean="0"/>
              <a:t> 상품의 </a:t>
            </a:r>
            <a:endParaRPr lang="en-US" altLang="ko-KR" sz="1200" dirty="0" smtClean="0"/>
          </a:p>
          <a:p>
            <a:r>
              <a:rPr lang="ko-KR" altLang="en-US" sz="1200" dirty="0"/>
              <a:t>들</a:t>
            </a:r>
            <a:r>
              <a:rPr lang="ko-KR" altLang="en-US" sz="1200" dirty="0" smtClean="0"/>
              <a:t>어가는 성분을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알수있어</a:t>
            </a:r>
            <a:r>
              <a:rPr lang="ko-KR" altLang="en-US" sz="1200" dirty="0" smtClean="0"/>
              <a:t> 편리하고 </a:t>
            </a:r>
            <a:endParaRPr lang="en-US" altLang="ko-KR" sz="1200" dirty="0" smtClean="0"/>
          </a:p>
          <a:p>
            <a:r>
              <a:rPr lang="en-US" altLang="ko-KR" sz="1200" dirty="0" smtClean="0"/>
              <a:t>Best</a:t>
            </a:r>
            <a:r>
              <a:rPr lang="ko-KR" altLang="en-US" sz="1200" dirty="0" smtClean="0"/>
              <a:t>상품을</a:t>
            </a:r>
            <a:endParaRPr lang="en-US" altLang="ko-KR" sz="1200" dirty="0" smtClean="0"/>
          </a:p>
          <a:p>
            <a:r>
              <a:rPr lang="ko-KR" altLang="en-US" sz="1200" dirty="0" smtClean="0"/>
              <a:t>넓게 정렬해서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보기편하다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655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b="1" dirty="0" smtClean="0">
                <a:solidFill>
                  <a:srgbClr val="FF0000"/>
                </a:solidFill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</a:rPr>
              <a:t>서브페이지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4098" name="Picture 2" descr="C:\Users\Administrator\Desktop\FireShot Capture 131 - 배스킨라빈스 - www.baskinrobbin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2" y="1362147"/>
            <a:ext cx="4943990" cy="544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275440" y="2070933"/>
            <a:ext cx="3258590" cy="3085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5627716" y="3333580"/>
            <a:ext cx="11388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766560" y="2967644"/>
            <a:ext cx="2103120" cy="1628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제품의 사이즈크기에 맞는 아이콘을 </a:t>
            </a:r>
            <a:r>
              <a:rPr lang="ko-KR" altLang="en-US" sz="1600" dirty="0" err="1" smtClean="0"/>
              <a:t>디자인한부분을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볼수있고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아이콘으로 사이즈를 </a:t>
            </a:r>
            <a:r>
              <a:rPr lang="ko-KR" altLang="en-US" sz="1600" dirty="0" err="1" smtClean="0"/>
              <a:t>판별할수있다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2313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메인페이지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077066" y="4509779"/>
            <a:ext cx="977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분석</a:t>
            </a:r>
            <a:r>
              <a:rPr lang="en-US" altLang="ko-KR" dirty="0" smtClean="0"/>
              <a:t>: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pic>
        <p:nvPicPr>
          <p:cNvPr id="5122" name="Picture 2" descr="C:\Users\Administrator\Desktop\하겐다즈 상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66" y="1390649"/>
            <a:ext cx="3985786" cy="27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하겐다즈 하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66" y="1383932"/>
            <a:ext cx="3985786" cy="27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787179" y="4640280"/>
            <a:ext cx="1122911" cy="188644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14594" y="4640280"/>
            <a:ext cx="1122911" cy="188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06378" y="4640280"/>
            <a:ext cx="1122911" cy="18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6059" y="5125332"/>
            <a:ext cx="4956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01.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과일의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맞는 색을 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조합해 광고 이미지를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보여주고있음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86059" y="5358957"/>
            <a:ext cx="627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02.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아이스크림에 들어가는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성분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이 무엇인지 자세하게 설명해줌</a:t>
            </a:r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03.</a:t>
            </a:r>
            <a:r>
              <a:rPr lang="ko-KR" altLang="en-US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상단 메뉴 양쪽이 알맞게 배분되어 소비자가 선택하기 쉽게 </a:t>
            </a:r>
            <a:r>
              <a:rPr lang="ko-KR" altLang="en-US" sz="14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만듬</a:t>
            </a:r>
            <a:r>
              <a:rPr lang="en-US" altLang="ko-KR" sz="1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04.</a:t>
            </a:r>
          </a:p>
          <a:p>
            <a:endParaRPr lang="en-US" altLang="ko-KR" sz="14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32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46849" y="520587"/>
            <a:ext cx="5416140" cy="6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andoll 국대떡볶이 02 Bold" pitchFamily="34" charset="-127"/>
                <a:ea typeface="Sandoll 국대떡볶이 02 Bold" pitchFamily="34" charset="-127"/>
              </a:rPr>
              <a:t>목차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97000" y="1969095"/>
            <a:ext cx="417552" cy="752257"/>
            <a:chOff x="1778000" y="1574800"/>
            <a:chExt cx="800100" cy="1441450"/>
          </a:xfrm>
        </p:grpSpPr>
        <p:sp>
          <p:nvSpPr>
            <p:cNvPr id="12" name="양쪽 모서리가 둥근 사각형 11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97000" y="4725520"/>
            <a:ext cx="417552" cy="752257"/>
            <a:chOff x="1778000" y="1574800"/>
            <a:chExt cx="800100" cy="144145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126289" y="1832647"/>
            <a:ext cx="3814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6289" y="4549593"/>
            <a:ext cx="38144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벤치마킹 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389" y="3193620"/>
            <a:ext cx="4231977" cy="830997"/>
            <a:chOff x="6828828" y="3609119"/>
            <a:chExt cx="4231977" cy="830997"/>
          </a:xfrm>
        </p:grpSpPr>
        <p:grpSp>
          <p:nvGrpSpPr>
            <p:cNvPr id="17" name="그룹 16"/>
            <p:cNvGrpSpPr/>
            <p:nvPr/>
          </p:nvGrpSpPr>
          <p:grpSpPr>
            <a:xfrm>
              <a:off x="6828828" y="3648488"/>
              <a:ext cx="417552" cy="752257"/>
              <a:chOff x="1778000" y="1574800"/>
              <a:chExt cx="800100" cy="1441450"/>
            </a:xfrm>
          </p:grpSpPr>
          <p:sp>
            <p:nvSpPr>
              <p:cNvPr id="18" name="양쪽 모서리가 둥근 사각형 1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2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7246380" y="3609119"/>
              <a:ext cx="38144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  사이트 </a:t>
              </a: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분석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9461" y="1965076"/>
            <a:ext cx="2581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선정배경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258700" y="1867039"/>
            <a:ext cx="4378744" cy="780847"/>
            <a:chOff x="6503300" y="4645909"/>
            <a:chExt cx="4378744" cy="780847"/>
          </a:xfrm>
        </p:grpSpPr>
        <p:sp>
          <p:nvSpPr>
            <p:cNvPr id="26" name="직사각형 25"/>
            <p:cNvSpPr/>
            <p:nvPr/>
          </p:nvSpPr>
          <p:spPr>
            <a:xfrm>
              <a:off x="7067619" y="4645909"/>
              <a:ext cx="3814425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컨셉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6503300" y="4674499"/>
              <a:ext cx="417552" cy="752257"/>
              <a:chOff x="1778000" y="1574800"/>
              <a:chExt cx="800100" cy="1441450"/>
            </a:xfrm>
          </p:grpSpPr>
          <p:sp>
            <p:nvSpPr>
              <p:cNvPr id="28" name="양쪽 모서리가 둥근 사각형 27"/>
              <p:cNvSpPr/>
              <p:nvPr/>
            </p:nvSpPr>
            <p:spPr>
              <a:xfrm>
                <a:off x="2092325" y="2501900"/>
                <a:ext cx="180975" cy="51435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9" name="양쪽 모서리가 둥근 사각형 28"/>
              <p:cNvSpPr/>
              <p:nvPr/>
            </p:nvSpPr>
            <p:spPr>
              <a:xfrm>
                <a:off x="1778000" y="1574800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4</a:t>
                </a:r>
                <a:endPara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258700" y="3258557"/>
            <a:ext cx="2999386" cy="805280"/>
            <a:chOff x="8970433" y="467699"/>
            <a:chExt cx="2999386" cy="805280"/>
          </a:xfrm>
        </p:grpSpPr>
        <p:grpSp>
          <p:nvGrpSpPr>
            <p:cNvPr id="23" name="그룹 22"/>
            <p:cNvGrpSpPr/>
            <p:nvPr/>
          </p:nvGrpSpPr>
          <p:grpSpPr>
            <a:xfrm>
              <a:off x="8970433" y="467699"/>
              <a:ext cx="417552" cy="805280"/>
              <a:chOff x="11402713" y="-3442916"/>
              <a:chExt cx="800100" cy="1543051"/>
            </a:xfrm>
          </p:grpSpPr>
          <p:sp>
            <p:nvSpPr>
              <p:cNvPr id="24" name="양쪽 모서리가 둥근 사각형 23"/>
              <p:cNvSpPr/>
              <p:nvPr/>
            </p:nvSpPr>
            <p:spPr>
              <a:xfrm>
                <a:off x="11712276" y="-2414216"/>
                <a:ext cx="180974" cy="51435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FACA8D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>
                <a:off x="11402713" y="-3442916"/>
                <a:ext cx="800100" cy="1028700"/>
              </a:xfrm>
              <a:prstGeom prst="round2SameRect">
                <a:avLst>
                  <a:gd name="adj1" fmla="val 50000"/>
                  <a:gd name="adj2" fmla="val 15385"/>
                </a:avLst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rPr>
                  <a:t>5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387984" y="590402"/>
              <a:ext cx="2581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/>
                <a:t>디자인 가이드 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27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7" y="381802"/>
            <a:ext cx="1031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벤치마</a:t>
            </a:r>
            <a:r>
              <a:rPr lang="ko-KR" altLang="en-US" sz="4000" dirty="0">
                <a:latin typeface="Sandoll 국대떡볶이 02 Bold" pitchFamily="34" charset="-127"/>
                <a:ea typeface="Sandoll 국대떡볶이 02 Bold" pitchFamily="34" charset="-127"/>
              </a:rPr>
              <a:t>킹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선정기</a:t>
            </a:r>
            <a:r>
              <a:rPr lang="ko-KR" altLang="en-US" b="1" dirty="0"/>
              <a:t>준</a:t>
            </a:r>
            <a:r>
              <a:rPr lang="ko-KR" altLang="en-US" dirty="0" smtClean="0"/>
              <a:t>       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평가항목</a:t>
            </a:r>
            <a:r>
              <a:rPr lang="ko-KR" altLang="en-US" dirty="0" smtClean="0"/>
              <a:t>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사이트분석 </a:t>
            </a:r>
            <a:r>
              <a:rPr lang="en-US" altLang="ko-KR" b="1" dirty="0" smtClean="0">
                <a:solidFill>
                  <a:srgbClr val="FF0000"/>
                </a:solidFill>
              </a:rPr>
              <a:t>- 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서브페이지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753" y="371578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</a:t>
            </a:r>
            <a:r>
              <a:rPr lang="ko-KR" altLang="en-US" b="1" dirty="0"/>
              <a:t> </a:t>
            </a:r>
            <a:r>
              <a:rPr lang="ko-KR" altLang="en-US" b="1" dirty="0" smtClean="0"/>
              <a:t>    </a:t>
            </a:r>
            <a:endParaRPr lang="ko-KR" altLang="en-US" b="1" dirty="0"/>
          </a:p>
        </p:txBody>
      </p:sp>
      <p:pic>
        <p:nvPicPr>
          <p:cNvPr id="6146" name="Picture 2" descr="C:\Users\Administrator\Desktop\FireShot Capture 140 - Häagen-Dazs Korea Online Mall - mall.haagendazs.co.k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35" y="1498235"/>
            <a:ext cx="7234089" cy="50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3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컨셉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1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와이어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프레이밍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6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3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Enjoy your stylish business and campus life with BIZCAM </a:t>
            </a:r>
          </a:p>
        </p:txBody>
      </p:sp>
      <p:grpSp>
        <p:nvGrpSpPr>
          <p:cNvPr id="2" name="그룹 1"/>
          <p:cNvGrpSpPr/>
          <p:nvPr/>
        </p:nvGrpSpPr>
        <p:grpSpPr>
          <a:xfrm rot="5400000">
            <a:off x="2314545" y="3823199"/>
            <a:ext cx="3397470" cy="931007"/>
            <a:chOff x="4659164" y="5267836"/>
            <a:chExt cx="3397470" cy="931007"/>
          </a:xfrm>
        </p:grpSpPr>
        <p:sp>
          <p:nvSpPr>
            <p:cNvPr id="44" name="양쪽 모서리가 둥근 사각형 43"/>
            <p:cNvSpPr/>
            <p:nvPr/>
          </p:nvSpPr>
          <p:spPr>
            <a:xfrm rot="16200000">
              <a:off x="7339669" y="5110935"/>
              <a:ext cx="437080" cy="9968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1" name="자유형 60"/>
            <p:cNvSpPr/>
            <p:nvPr/>
          </p:nvSpPr>
          <p:spPr>
            <a:xfrm rot="16200000">
              <a:off x="5393970" y="4533030"/>
              <a:ext cx="931007" cy="2400620"/>
            </a:xfrm>
            <a:custGeom>
              <a:avLst/>
              <a:gdLst>
                <a:gd name="connsiteX0" fmla="*/ 931007 w 931007"/>
                <a:gd name="connsiteY0" fmla="*/ 0 h 2400620"/>
                <a:gd name="connsiteX1" fmla="*/ 931007 w 931007"/>
                <a:gd name="connsiteY1" fmla="*/ 1239653 h 2400620"/>
                <a:gd name="connsiteX2" fmla="*/ 931007 w 931007"/>
                <a:gd name="connsiteY2" fmla="*/ 1251375 h 2400620"/>
                <a:gd name="connsiteX3" fmla="*/ 931007 w 931007"/>
                <a:gd name="connsiteY3" fmla="*/ 2400620 h 2400620"/>
                <a:gd name="connsiteX4" fmla="*/ 297293 w 931007"/>
                <a:gd name="connsiteY4" fmla="*/ 2400620 h 2400620"/>
                <a:gd name="connsiteX5" fmla="*/ 0 w 931007"/>
                <a:gd name="connsiteY5" fmla="*/ 2103327 h 2400620"/>
                <a:gd name="connsiteX6" fmla="*/ 0 w 931007"/>
                <a:gd name="connsiteY6" fmla="*/ 1251375 h 2400620"/>
                <a:gd name="connsiteX7" fmla="*/ 0 w 931007"/>
                <a:gd name="connsiteY7" fmla="*/ 1239653 h 2400620"/>
                <a:gd name="connsiteX8" fmla="*/ 0 w 931007"/>
                <a:gd name="connsiteY8" fmla="*/ 964401 h 2400620"/>
                <a:gd name="connsiteX9" fmla="*/ 867391 w 931007"/>
                <a:gd name="connsiteY9" fmla="*/ 3212 h 240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1007" h="2400620">
                  <a:moveTo>
                    <a:pt x="931007" y="0"/>
                  </a:moveTo>
                  <a:lnTo>
                    <a:pt x="931007" y="1239653"/>
                  </a:lnTo>
                  <a:lnTo>
                    <a:pt x="931007" y="1251375"/>
                  </a:lnTo>
                  <a:lnTo>
                    <a:pt x="931007" y="2400620"/>
                  </a:lnTo>
                  <a:lnTo>
                    <a:pt x="297293" y="2400620"/>
                  </a:lnTo>
                  <a:cubicBezTo>
                    <a:pt x="133103" y="2400620"/>
                    <a:pt x="0" y="2267517"/>
                    <a:pt x="0" y="2103327"/>
                  </a:cubicBezTo>
                  <a:lnTo>
                    <a:pt x="0" y="1251375"/>
                  </a:lnTo>
                  <a:lnTo>
                    <a:pt x="0" y="1239653"/>
                  </a:lnTo>
                  <a:lnTo>
                    <a:pt x="0" y="964401"/>
                  </a:lnTo>
                  <a:cubicBezTo>
                    <a:pt x="0" y="464146"/>
                    <a:pt x="380190" y="52690"/>
                    <a:pt x="867391" y="32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aphicFrame>
        <p:nvGraphicFramePr>
          <p:cNvPr id="90" name="차트 89"/>
          <p:cNvGraphicFramePr/>
          <p:nvPr>
            <p:extLst>
              <p:ext uri="{D42A27DB-BD31-4B8C-83A1-F6EECF244321}">
                <p14:modId xmlns:p14="http://schemas.microsoft.com/office/powerpoint/2010/main" val="1888000276"/>
              </p:ext>
            </p:extLst>
          </p:nvPr>
        </p:nvGraphicFramePr>
        <p:xfrm>
          <a:off x="4718917" y="2684586"/>
          <a:ext cx="2918440" cy="2306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그룹 27"/>
          <p:cNvGrpSpPr/>
          <p:nvPr/>
        </p:nvGrpSpPr>
        <p:grpSpPr>
          <a:xfrm rot="16200000" flipH="1">
            <a:off x="6652084" y="3823200"/>
            <a:ext cx="3397470" cy="931007"/>
            <a:chOff x="4659164" y="5267836"/>
            <a:chExt cx="3397470" cy="931007"/>
          </a:xfrm>
        </p:grpSpPr>
        <p:sp>
          <p:nvSpPr>
            <p:cNvPr id="29" name="양쪽 모서리가 둥근 사각형 28"/>
            <p:cNvSpPr/>
            <p:nvPr/>
          </p:nvSpPr>
          <p:spPr>
            <a:xfrm rot="16200000">
              <a:off x="7339669" y="5110935"/>
              <a:ext cx="437080" cy="9968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0" name="자유형 29"/>
            <p:cNvSpPr/>
            <p:nvPr/>
          </p:nvSpPr>
          <p:spPr>
            <a:xfrm rot="16200000">
              <a:off x="5393970" y="4533030"/>
              <a:ext cx="931007" cy="2400620"/>
            </a:xfrm>
            <a:custGeom>
              <a:avLst/>
              <a:gdLst>
                <a:gd name="connsiteX0" fmla="*/ 931007 w 931007"/>
                <a:gd name="connsiteY0" fmla="*/ 0 h 2400620"/>
                <a:gd name="connsiteX1" fmla="*/ 931007 w 931007"/>
                <a:gd name="connsiteY1" fmla="*/ 1239653 h 2400620"/>
                <a:gd name="connsiteX2" fmla="*/ 931007 w 931007"/>
                <a:gd name="connsiteY2" fmla="*/ 1251375 h 2400620"/>
                <a:gd name="connsiteX3" fmla="*/ 931007 w 931007"/>
                <a:gd name="connsiteY3" fmla="*/ 2400620 h 2400620"/>
                <a:gd name="connsiteX4" fmla="*/ 297293 w 931007"/>
                <a:gd name="connsiteY4" fmla="*/ 2400620 h 2400620"/>
                <a:gd name="connsiteX5" fmla="*/ 0 w 931007"/>
                <a:gd name="connsiteY5" fmla="*/ 2103327 h 2400620"/>
                <a:gd name="connsiteX6" fmla="*/ 0 w 931007"/>
                <a:gd name="connsiteY6" fmla="*/ 1251375 h 2400620"/>
                <a:gd name="connsiteX7" fmla="*/ 0 w 931007"/>
                <a:gd name="connsiteY7" fmla="*/ 1239653 h 2400620"/>
                <a:gd name="connsiteX8" fmla="*/ 0 w 931007"/>
                <a:gd name="connsiteY8" fmla="*/ 964401 h 2400620"/>
                <a:gd name="connsiteX9" fmla="*/ 867391 w 931007"/>
                <a:gd name="connsiteY9" fmla="*/ 3212 h 240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1007" h="2400620">
                  <a:moveTo>
                    <a:pt x="931007" y="0"/>
                  </a:moveTo>
                  <a:lnTo>
                    <a:pt x="931007" y="1239653"/>
                  </a:lnTo>
                  <a:lnTo>
                    <a:pt x="931007" y="1251375"/>
                  </a:lnTo>
                  <a:lnTo>
                    <a:pt x="931007" y="2400620"/>
                  </a:lnTo>
                  <a:lnTo>
                    <a:pt x="297293" y="2400620"/>
                  </a:lnTo>
                  <a:cubicBezTo>
                    <a:pt x="133103" y="2400620"/>
                    <a:pt x="0" y="2267517"/>
                    <a:pt x="0" y="2103327"/>
                  </a:cubicBezTo>
                  <a:lnTo>
                    <a:pt x="0" y="1251375"/>
                  </a:lnTo>
                  <a:lnTo>
                    <a:pt x="0" y="1239653"/>
                  </a:lnTo>
                  <a:lnTo>
                    <a:pt x="0" y="964401"/>
                  </a:lnTo>
                  <a:cubicBezTo>
                    <a:pt x="0" y="464146"/>
                    <a:pt x="380190" y="52690"/>
                    <a:pt x="867391" y="32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911879" y="5196625"/>
            <a:ext cx="450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020753" y="5184901"/>
            <a:ext cx="4395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200" smtClean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279" y="2743836"/>
            <a:ext cx="45076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en-US" altLang="ko-KR" sz="1300" dirty="0" smtClean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50</a:t>
            </a:r>
            <a:r>
              <a:rPr lang="ko-KR" altLang="en-US" sz="1300" dirty="0" smtClean="0">
                <a:solidFill>
                  <a:schemeClr val="bg1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</a:t>
            </a:r>
            <a:endParaRPr lang="ko-KR" altLang="en-US" sz="1300" dirty="0">
              <a:solidFill>
                <a:schemeClr val="bg1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064282" y="3438597"/>
            <a:ext cx="301225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10587" y="3399984"/>
            <a:ext cx="311833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4960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9366740" y="1887418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672379" y="2320047"/>
            <a:ext cx="4921745" cy="3377368"/>
          </a:xfrm>
          <a:prstGeom prst="roundRect">
            <a:avLst>
              <a:gd name="adj" fmla="val 5327"/>
            </a:avLst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86563" y="1887418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92202" y="2320047"/>
            <a:ext cx="4921745" cy="3377368"/>
          </a:xfrm>
          <a:prstGeom prst="roundRect">
            <a:avLst>
              <a:gd name="adj" fmla="val 5327"/>
            </a:avLst>
          </a:pr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56849" y="5828930"/>
            <a:ext cx="44581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904152" y="5828929"/>
            <a:ext cx="445819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984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9307011" y="1735259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736446" y="1735259"/>
            <a:ext cx="1928484" cy="515816"/>
          </a:xfrm>
          <a:prstGeom prst="roundRect">
            <a:avLst>
              <a:gd name="adj" fmla="val 30303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CONTENTS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4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37617"/>
              </p:ext>
            </p:extLst>
          </p:nvPr>
        </p:nvGraphicFramePr>
        <p:xfrm>
          <a:off x="657999" y="2187902"/>
          <a:ext cx="7690528" cy="409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49"/>
                <a:gridCol w="1411549"/>
                <a:gridCol w="5752730"/>
              </a:tblGrid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01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Strength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강점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02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Weakness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약점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03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Opportunity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100" dirty="0" smtClean="0">
                          <a:solidFill>
                            <a:srgbClr val="3ECFC0"/>
                          </a:solidFill>
                        </a:rPr>
                        <a:t>04</a:t>
                      </a:r>
                      <a:endParaRPr lang="ko-KR" altLang="en-US" sz="1100" dirty="0">
                        <a:solidFill>
                          <a:srgbClr val="3ECF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Threat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위협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기업의 환경분석을 통해 강점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(strength)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과 약점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(weakness),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(opportunity)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와 위협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(threat)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요인을 규정하고 이를 토대로 마케팅 전략을 수립하는 기법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2583271" y="2187902"/>
            <a:ext cx="5763559" cy="4091724"/>
          </a:xfrm>
          <a:prstGeom prst="roundRect">
            <a:avLst>
              <a:gd name="adj" fmla="val 5327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95998"/>
              </p:ext>
            </p:extLst>
          </p:nvPr>
        </p:nvGraphicFramePr>
        <p:xfrm>
          <a:off x="8792307" y="2187902"/>
          <a:ext cx="2962913" cy="409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913"/>
              </a:tblGrid>
              <a:tr h="1022931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  <a:tr h="1022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Enjoy your stylish business and campus life with BIZCAM</a:t>
                      </a:r>
                    </a:p>
                  </a:txBody>
                  <a:tcPr marL="216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CFC0"/>
                    </a:solidFill>
                  </a:tcPr>
                </a:tc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8740394" y="2187902"/>
            <a:ext cx="3061719" cy="4091724"/>
          </a:xfrm>
          <a:prstGeom prst="roundRect">
            <a:avLst>
              <a:gd name="adj" fmla="val 5327"/>
            </a:avLst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16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5</a:t>
              </a:r>
              <a:endPara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561038" y="76415"/>
            <a:ext cx="541614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POWER POINT </a:t>
            </a:r>
            <a:r>
              <a:rPr lang="en-US" altLang="ko-KR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grpSp>
        <p:nvGrpSpPr>
          <p:cNvPr id="15" name="그룹 14"/>
          <p:cNvGrpSpPr/>
          <p:nvPr/>
        </p:nvGrpSpPr>
        <p:grpSpPr>
          <a:xfrm rot="16200000">
            <a:off x="6549676" y="3750164"/>
            <a:ext cx="498500" cy="898092"/>
            <a:chOff x="1778000" y="1574800"/>
            <a:chExt cx="800100" cy="1441450"/>
          </a:xfrm>
        </p:grpSpPr>
        <p:sp>
          <p:nvSpPr>
            <p:cNvPr id="16" name="양쪽 모서리가 둥근 사각형 1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5400000">
            <a:off x="5266152" y="3747195"/>
            <a:ext cx="498500" cy="898092"/>
            <a:chOff x="1778000" y="1574800"/>
            <a:chExt cx="800100" cy="1441450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5930601" y="2940882"/>
            <a:ext cx="498500" cy="898092"/>
            <a:chOff x="1778000" y="1574800"/>
            <a:chExt cx="800100" cy="1441450"/>
          </a:xfrm>
        </p:grpSpPr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964448" y="4500624"/>
            <a:ext cx="498500" cy="898092"/>
            <a:chOff x="1778000" y="1574800"/>
            <a:chExt cx="800100" cy="1441450"/>
          </a:xfrm>
        </p:grpSpPr>
        <p:sp>
          <p:nvSpPr>
            <p:cNvPr id="26" name="양쪽 모서리가 둥근 사각형 2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944049" y="3626948"/>
            <a:ext cx="280858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607072" y="3633668"/>
            <a:ext cx="277064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225636" y="1878178"/>
            <a:ext cx="3902495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282014" y="5547681"/>
            <a:ext cx="3902495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컨텐츠에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대한 내용을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적어요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355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16200000">
            <a:off x="5104163" y="3786943"/>
            <a:ext cx="2481880" cy="479906"/>
            <a:chOff x="5667970" y="3022708"/>
            <a:chExt cx="3002417" cy="479906"/>
          </a:xfrm>
        </p:grpSpPr>
        <p:sp>
          <p:nvSpPr>
            <p:cNvPr id="5" name="직사각형 4"/>
            <p:cNvSpPr/>
            <p:nvPr/>
          </p:nvSpPr>
          <p:spPr>
            <a:xfrm>
              <a:off x="5667970" y="3022708"/>
              <a:ext cx="3002417" cy="479905"/>
            </a:xfrm>
            <a:prstGeom prst="rect">
              <a:avLst/>
            </a:prstGeom>
            <a:solidFill>
              <a:srgbClr val="2D2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 algn="r"/>
              <a:endParaRPr lang="en-US" altLang="ko-KR" sz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2184" y="3023814"/>
              <a:ext cx="1527974" cy="478800"/>
            </a:xfrm>
            <a:prstGeom prst="rect">
              <a:avLst/>
            </a:prstGeom>
            <a:pattFill prst="dkVert">
              <a:fgClr>
                <a:srgbClr val="6FDEDB"/>
              </a:fgClr>
              <a:bgClr>
                <a:srgbClr val="64D8D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8" name="원호 7"/>
          <p:cNvSpPr/>
          <p:nvPr/>
        </p:nvSpPr>
        <p:spPr>
          <a:xfrm>
            <a:off x="1696309" y="2782897"/>
            <a:ext cx="1307992" cy="1307991"/>
          </a:xfrm>
          <a:prstGeom prst="arc">
            <a:avLst>
              <a:gd name="adj1" fmla="val 21054237"/>
              <a:gd name="adj2" fmla="val 16251458"/>
            </a:avLst>
          </a:prstGeom>
          <a:ln w="76200" cap="rnd">
            <a:solidFill>
              <a:srgbClr val="F1715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10" name="타원 9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3" name="양쪽 모서리가 둥근 사각형 12"/>
          <p:cNvSpPr/>
          <p:nvPr/>
        </p:nvSpPr>
        <p:spPr>
          <a:xfrm>
            <a:off x="1834690" y="4882762"/>
            <a:ext cx="437080" cy="1242228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4" name="자유형 13"/>
          <p:cNvSpPr/>
          <p:nvPr/>
        </p:nvSpPr>
        <p:spPr>
          <a:xfrm>
            <a:off x="1075551" y="2643763"/>
            <a:ext cx="1932354" cy="2484377"/>
          </a:xfrm>
          <a:custGeom>
            <a:avLst/>
            <a:gdLst>
              <a:gd name="connsiteX0" fmla="*/ 964593 w 1932354"/>
              <a:gd name="connsiteY0" fmla="*/ 0 h 2484377"/>
              <a:gd name="connsiteX1" fmla="*/ 939182 w 1932354"/>
              <a:gd name="connsiteY1" fmla="*/ 100826 h 2484377"/>
              <a:gd name="connsiteX2" fmla="*/ 943175 w 1932354"/>
              <a:gd name="connsiteY2" fmla="*/ 344991 h 2484377"/>
              <a:gd name="connsiteX3" fmla="*/ 1283966 w 1932354"/>
              <a:gd name="connsiteY3" fmla="*/ 685224 h 2484377"/>
              <a:gd name="connsiteX4" fmla="*/ 1846351 w 1932354"/>
              <a:gd name="connsiteY4" fmla="*/ 1104783 h 2484377"/>
              <a:gd name="connsiteX5" fmla="*/ 1932354 w 1932354"/>
              <a:gd name="connsiteY5" fmla="*/ 1073417 h 2484377"/>
              <a:gd name="connsiteX6" fmla="*/ 1932354 w 1932354"/>
              <a:gd name="connsiteY6" fmla="*/ 2187084 h 2484377"/>
              <a:gd name="connsiteX7" fmla="*/ 1635061 w 1932354"/>
              <a:gd name="connsiteY7" fmla="*/ 2484377 h 2484377"/>
              <a:gd name="connsiteX8" fmla="*/ 297293 w 1932354"/>
              <a:gd name="connsiteY8" fmla="*/ 2484377 h 2484377"/>
              <a:gd name="connsiteX9" fmla="*/ 0 w 1932354"/>
              <a:gd name="connsiteY9" fmla="*/ 2187084 h 2484377"/>
              <a:gd name="connsiteX10" fmla="*/ 0 w 1932354"/>
              <a:gd name="connsiteY10" fmla="*/ 966097 h 2484377"/>
              <a:gd name="connsiteX11" fmla="*/ 867391 w 1932354"/>
              <a:gd name="connsiteY11" fmla="*/ 4908 h 248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32354" h="2484377">
                <a:moveTo>
                  <a:pt x="964593" y="0"/>
                </a:moveTo>
                <a:lnTo>
                  <a:pt x="939182" y="100826"/>
                </a:lnTo>
                <a:cubicBezTo>
                  <a:pt x="926622" y="180052"/>
                  <a:pt x="927529" y="264123"/>
                  <a:pt x="943175" y="344991"/>
                </a:cubicBezTo>
                <a:cubicBezTo>
                  <a:pt x="986373" y="568536"/>
                  <a:pt x="1130487" y="712381"/>
                  <a:pt x="1283966" y="685224"/>
                </a:cubicBezTo>
                <a:cubicBezTo>
                  <a:pt x="1401145" y="995096"/>
                  <a:pt x="1627117" y="1150124"/>
                  <a:pt x="1846351" y="1104783"/>
                </a:cubicBezTo>
                <a:lnTo>
                  <a:pt x="1932354" y="1073417"/>
                </a:lnTo>
                <a:lnTo>
                  <a:pt x="1932354" y="2187084"/>
                </a:lnTo>
                <a:cubicBezTo>
                  <a:pt x="1932354" y="2351274"/>
                  <a:pt x="1799251" y="2484377"/>
                  <a:pt x="1635061" y="2484377"/>
                </a:cubicBezTo>
                <a:lnTo>
                  <a:pt x="297293" y="2484377"/>
                </a:lnTo>
                <a:cubicBezTo>
                  <a:pt x="133103" y="2484377"/>
                  <a:pt x="0" y="2351274"/>
                  <a:pt x="0" y="2187084"/>
                </a:cubicBezTo>
                <a:lnTo>
                  <a:pt x="0" y="966097"/>
                </a:lnTo>
                <a:cubicBezTo>
                  <a:pt x="0" y="465842"/>
                  <a:pt x="380190" y="54386"/>
                  <a:pt x="867391" y="490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rot="16200000">
            <a:off x="7339669" y="5110935"/>
            <a:ext cx="437080" cy="99685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ACA8D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자유형 15"/>
          <p:cNvSpPr/>
          <p:nvPr/>
        </p:nvSpPr>
        <p:spPr>
          <a:xfrm rot="16200000">
            <a:off x="5393970" y="4533030"/>
            <a:ext cx="931007" cy="2400620"/>
          </a:xfrm>
          <a:custGeom>
            <a:avLst/>
            <a:gdLst>
              <a:gd name="connsiteX0" fmla="*/ 931007 w 931007"/>
              <a:gd name="connsiteY0" fmla="*/ 0 h 2400620"/>
              <a:gd name="connsiteX1" fmla="*/ 931007 w 931007"/>
              <a:gd name="connsiteY1" fmla="*/ 1239653 h 2400620"/>
              <a:gd name="connsiteX2" fmla="*/ 931007 w 931007"/>
              <a:gd name="connsiteY2" fmla="*/ 1251375 h 2400620"/>
              <a:gd name="connsiteX3" fmla="*/ 931007 w 931007"/>
              <a:gd name="connsiteY3" fmla="*/ 2400620 h 2400620"/>
              <a:gd name="connsiteX4" fmla="*/ 297293 w 931007"/>
              <a:gd name="connsiteY4" fmla="*/ 2400620 h 2400620"/>
              <a:gd name="connsiteX5" fmla="*/ 0 w 931007"/>
              <a:gd name="connsiteY5" fmla="*/ 2103327 h 2400620"/>
              <a:gd name="connsiteX6" fmla="*/ 0 w 931007"/>
              <a:gd name="connsiteY6" fmla="*/ 1251375 h 2400620"/>
              <a:gd name="connsiteX7" fmla="*/ 0 w 931007"/>
              <a:gd name="connsiteY7" fmla="*/ 1239653 h 2400620"/>
              <a:gd name="connsiteX8" fmla="*/ 0 w 931007"/>
              <a:gd name="connsiteY8" fmla="*/ 964401 h 2400620"/>
              <a:gd name="connsiteX9" fmla="*/ 867391 w 931007"/>
              <a:gd name="connsiteY9" fmla="*/ 3212 h 240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1007" h="2400620">
                <a:moveTo>
                  <a:pt x="931007" y="0"/>
                </a:moveTo>
                <a:lnTo>
                  <a:pt x="931007" y="1239653"/>
                </a:lnTo>
                <a:lnTo>
                  <a:pt x="931007" y="1251375"/>
                </a:lnTo>
                <a:lnTo>
                  <a:pt x="931007" y="2400620"/>
                </a:lnTo>
                <a:lnTo>
                  <a:pt x="297293" y="2400620"/>
                </a:lnTo>
                <a:cubicBezTo>
                  <a:pt x="133103" y="2400620"/>
                  <a:pt x="0" y="2267517"/>
                  <a:pt x="0" y="2103327"/>
                </a:cubicBezTo>
                <a:lnTo>
                  <a:pt x="0" y="1251375"/>
                </a:lnTo>
                <a:lnTo>
                  <a:pt x="0" y="1239653"/>
                </a:lnTo>
                <a:lnTo>
                  <a:pt x="0" y="964401"/>
                </a:lnTo>
                <a:cubicBezTo>
                  <a:pt x="0" y="464146"/>
                  <a:pt x="380190" y="52690"/>
                  <a:pt x="867391" y="321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5197" y="3366979"/>
            <a:ext cx="93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1715C"/>
                </a:solidFill>
              </a:rPr>
              <a:t>75</a:t>
            </a:r>
            <a:r>
              <a:rPr lang="en-US" altLang="ko-KR" b="1" dirty="0">
                <a:solidFill>
                  <a:srgbClr val="F1715C"/>
                </a:solidFill>
              </a:rPr>
              <a:t>%</a:t>
            </a:r>
            <a:endParaRPr lang="en-US" altLang="ko-KR" sz="1050" b="1" dirty="0">
              <a:solidFill>
                <a:srgbClr val="F1715C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30423" y="5470859"/>
            <a:ext cx="1250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A</a:t>
            </a:r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4149530" y="4347007"/>
            <a:ext cx="2481880" cy="479906"/>
            <a:chOff x="5667970" y="3022708"/>
            <a:chExt cx="3002417" cy="479906"/>
          </a:xfrm>
        </p:grpSpPr>
        <p:sp>
          <p:nvSpPr>
            <p:cNvPr id="20" name="직사각형 19"/>
            <p:cNvSpPr/>
            <p:nvPr/>
          </p:nvSpPr>
          <p:spPr>
            <a:xfrm>
              <a:off x="5667970" y="3022708"/>
              <a:ext cx="3002417" cy="479905"/>
            </a:xfrm>
            <a:prstGeom prst="rect">
              <a:avLst/>
            </a:prstGeom>
            <a:solidFill>
              <a:srgbClr val="2D2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 algn="r"/>
              <a:endParaRPr lang="en-US" altLang="ko-KR" sz="1200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82184" y="3023814"/>
              <a:ext cx="1527974" cy="478800"/>
            </a:xfrm>
            <a:prstGeom prst="rect">
              <a:avLst/>
            </a:prstGeom>
            <a:pattFill prst="dkVert">
              <a:fgClr>
                <a:srgbClr val="6FDEDB"/>
              </a:fgClr>
              <a:bgClr>
                <a:srgbClr val="64D8D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vl="1"/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85056" y="4854604"/>
            <a:ext cx="1238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978966" y="2695183"/>
            <a:ext cx="1954406" cy="3521036"/>
            <a:chOff x="1778000" y="1574800"/>
            <a:chExt cx="800100" cy="1441450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1162056675"/>
              </p:ext>
            </p:extLst>
          </p:nvPr>
        </p:nvGraphicFramePr>
        <p:xfrm>
          <a:off x="8986120" y="3448986"/>
          <a:ext cx="1850371" cy="167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510494" y="381802"/>
            <a:ext cx="7120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선정배경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선정배경</a:t>
              </a:r>
              <a:r>
                <a:rPr lang="ko-KR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02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sz="24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브랜드 소개</a:t>
            </a:r>
            <a:r>
              <a:rPr lang="ko-KR" altLang="en-US" dirty="0" smtClean="0">
                <a:solidFill>
                  <a:srgbClr val="FF0000"/>
                </a:solidFill>
              </a:rPr>
              <a:t>       </a:t>
            </a:r>
            <a:r>
              <a:rPr lang="ko-KR" altLang="en-US" b="1" dirty="0" smtClean="0"/>
              <a:t>시장분석</a:t>
            </a:r>
            <a:r>
              <a:rPr lang="ko-KR" altLang="en-US" dirty="0" smtClean="0"/>
              <a:t>             </a:t>
            </a:r>
            <a:r>
              <a:rPr lang="ko-KR" altLang="en-US" b="1" dirty="0" smtClean="0"/>
              <a:t>선정이유</a:t>
            </a:r>
            <a:endParaRPr lang="ko-KR" altLang="en-US" b="1" dirty="0"/>
          </a:p>
        </p:txBody>
      </p:sp>
      <p:pic>
        <p:nvPicPr>
          <p:cNvPr id="1027" name="Picture 3" descr="C:\Users\Administrator\Downloads\6bfef89faf830078e5143fba8c6dea839c7723610dc8642d547a51ab23379c962b944b8f5b6c85e002505df305a6cdaf757804ddfb3af28d1e8349fb5124e031b8059d68e7d92c584e9523ef478a9f5c4c3cee6b1be03e7776b1a4db6b80d04f-remov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91" y="2819697"/>
            <a:ext cx="3781065" cy="23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9589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6226" y="1894702"/>
            <a:ext cx="695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제과 가 운영하는 아이스크림 브랜드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자연을 담은 뜻하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는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“Nature”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여행을 뜻하는 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“Tour”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의 합성어로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자연에서 느끼는 신선함 과 깨끗함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여행에서 느끼는 즐거움과  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설레임을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갖고 있으며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순수하고 깨끗한 자연의 이미지를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느낄수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있는</a:t>
            </a:r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감성적인 프리미엄 아이스크림 브랜드 이다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현재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브랜드 자체의 존립이 불투명해진 상황이며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, </a:t>
            </a:r>
          </a:p>
          <a:p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일반시민 이 거리에서 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나뚜루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체인점을 찾아보기 힘들만큼 </a:t>
            </a:r>
            <a:r>
              <a:rPr lang="ko-KR" altLang="en-US" dirty="0">
                <a:latin typeface="Sandoll 국대떡볶이 02 Bold" pitchFamily="34" charset="-127"/>
                <a:ea typeface="Sandoll 국대떡볶이 02 Bold" pitchFamily="34" charset="-127"/>
              </a:rPr>
              <a:t>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맹점이 감소 위기에 놓여있다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503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브랜드소개</a:t>
            </a:r>
            <a:r>
              <a:rPr lang="ko-KR" altLang="en-US" dirty="0" smtClean="0"/>
              <a:t>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dirty="0" smtClean="0"/>
              <a:t>             </a:t>
            </a:r>
            <a:r>
              <a:rPr lang="ko-KR" altLang="en-US" b="1" dirty="0" smtClean="0"/>
              <a:t>선정이유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istrator\Downloads\20200401170446_1443719_920_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7" y="1597838"/>
            <a:ext cx="5574103" cy="24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00061" y="4168346"/>
            <a:ext cx="11098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‘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빙그레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en-US" altLang="ko-KR" dirty="0" err="1" smtClean="0">
                <a:latin typeface="Sandoll 국대떡볶이 02 Bold" pitchFamily="34" charset="-127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롯데연합</a:t>
            </a:r>
            <a:r>
              <a:rPr lang="en-US" altLang="ko-KR" dirty="0" smtClean="0">
                <a:latin typeface="Sandoll 국대떡볶이 02 Bold" pitchFamily="34" charset="-127"/>
                <a:ea typeface="Sandoll 국대떡볶이 02 Bold" pitchFamily="34" charset="-127"/>
              </a:rPr>
              <a:t>’, 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아이스크림 시장서 장수 브랜드 파워게임</a:t>
            </a:r>
            <a:endParaRPr lang="en-US" altLang="ko-KR" dirty="0" smtClean="0">
              <a:latin typeface="Sandoll 국대떡볶이 02 Bold" pitchFamily="34" charset="-127"/>
              <a:ea typeface="Sandoll 국대떡볶이 02 Bold" pitchFamily="34" charset="-127"/>
            </a:endParaRPr>
          </a:p>
          <a:p>
            <a:endParaRPr lang="en-US" altLang="ko-KR" dirty="0">
              <a:latin typeface="Sandoll 국대떡볶이 02 Bold" pitchFamily="34" charset="-127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빙그레의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해태아이스크림 인수로 기존 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4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강 체제였던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양산형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아이스크림 시장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현재는 빙그레 </a:t>
            </a:r>
            <a:r>
              <a:rPr lang="en-US" altLang="ko-KR" dirty="0" err="1" smtClean="0">
                <a:latin typeface="나눔"/>
                <a:ea typeface="Sandoll 국대떡볶이 02 Bold" pitchFamily="34" charset="-127"/>
              </a:rPr>
              <a:t>vs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연합군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(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롯데제과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＊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롯데푸드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’)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라는 </a:t>
            </a: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양강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구도로 개편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 smtClean="0">
                <a:latin typeface="나눔"/>
                <a:ea typeface="Sandoll 국대떡볶이 02 Bold" pitchFamily="34" charset="-127"/>
              </a:rPr>
              <a:t>저연령층의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감소로 아이스크림 시장규모가 쪼그라들고 있다</a:t>
            </a:r>
            <a:r>
              <a:rPr lang="en-US" altLang="ko-KR" dirty="0" smtClean="0">
                <a:latin typeface="나눔"/>
                <a:ea typeface="Sandoll 국대떡볶이 02 Bold" pitchFamily="34" charset="-127"/>
              </a:rPr>
              <a:t>. </a:t>
            </a: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장수 브랜드의 파워가 강한 제과 ＊ 빙과 시장의 특성을 감안해 빙그레 생존을 위한 선택적</a:t>
            </a:r>
            <a:r>
              <a:rPr lang="en-US" altLang="ko-KR" dirty="0">
                <a:latin typeface="나눔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투자를 단행  </a:t>
            </a:r>
            <a:endParaRPr lang="en-US" altLang="ko-KR" dirty="0" smtClean="0">
              <a:latin typeface="나눔"/>
              <a:ea typeface="Sandoll 국대떡볶이 02 Bold" pitchFamily="34" charset="-127"/>
            </a:endParaRPr>
          </a:p>
          <a:p>
            <a:r>
              <a:rPr lang="ko-KR" altLang="en-US" dirty="0" smtClean="0">
                <a:latin typeface="나눔"/>
                <a:ea typeface="Sandoll 국대떡볶이 02 Bold" pitchFamily="34" charset="-127"/>
              </a:rPr>
              <a:t> </a:t>
            </a:r>
            <a:endParaRPr lang="ko-KR" altLang="en-US" dirty="0">
              <a:latin typeface="나눔"/>
              <a:ea typeface="Sandoll 국대떡볶이 02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브랜드소개</a:t>
            </a:r>
            <a:r>
              <a:rPr lang="ko-KR" altLang="en-US" dirty="0" smtClean="0"/>
              <a:t>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시장분석</a:t>
            </a:r>
            <a:r>
              <a:rPr lang="ko-KR" altLang="en-US" dirty="0" smtClean="0"/>
              <a:t>             </a:t>
            </a:r>
            <a:r>
              <a:rPr lang="ko-KR" altLang="en-US" b="1" dirty="0" smtClean="0"/>
              <a:t>선정이유</a:t>
            </a:r>
            <a:endParaRPr lang="ko-KR" altLang="en-US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91374" y="149928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075" name="Picture 3" descr="C:\Users\Administrator\Downloads\20062914030753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0" y="1570322"/>
            <a:ext cx="4453584" cy="23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14551" y="1499286"/>
            <a:ext cx="67467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올 여름도 </a:t>
            </a:r>
            <a:r>
              <a:rPr lang="ko-KR" altLang="en-US" dirty="0" err="1" smtClean="0"/>
              <a:t>베스킨</a:t>
            </a:r>
            <a:r>
              <a:rPr lang="ko-KR" altLang="en-US" dirty="0" smtClean="0"/>
              <a:t> 독주예고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롯데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나뚜루</a:t>
            </a:r>
            <a:r>
              <a:rPr lang="ko-KR" altLang="en-US" dirty="0" smtClean="0"/>
              <a:t> 가격 채비에도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글쎄</a:t>
            </a:r>
            <a:r>
              <a:rPr lang="en-US" altLang="ko-KR" dirty="0" smtClean="0"/>
              <a:t>”</a:t>
            </a:r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베스킨라빈스의</a:t>
            </a:r>
            <a:r>
              <a:rPr lang="ko-KR" altLang="en-US" sz="1400" dirty="0" smtClean="0"/>
              <a:t> 지난해 </a:t>
            </a:r>
            <a:r>
              <a:rPr lang="ko-KR" altLang="en-US" sz="1400" dirty="0" err="1" smtClean="0"/>
              <a:t>매출액는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총 </a:t>
            </a:r>
            <a:r>
              <a:rPr lang="en-US" altLang="ko-KR" sz="1400" b="1" dirty="0" smtClean="0"/>
              <a:t>4455</a:t>
            </a:r>
            <a:r>
              <a:rPr lang="ko-KR" altLang="en-US" sz="1400" b="1" dirty="0" err="1" smtClean="0"/>
              <a:t>억원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2) 2016</a:t>
            </a:r>
            <a:r>
              <a:rPr lang="ko-KR" altLang="en-US" sz="1400" dirty="0" smtClean="0"/>
              <a:t>년 점포 </a:t>
            </a:r>
            <a:r>
              <a:rPr lang="en-US" altLang="ko-KR" sz="1400" dirty="0" smtClean="0"/>
              <a:t>1288</a:t>
            </a:r>
            <a:r>
              <a:rPr lang="ko-KR" altLang="en-US" sz="1400" dirty="0" smtClean="0"/>
              <a:t>개에서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월 기준 약 </a:t>
            </a:r>
            <a:r>
              <a:rPr lang="en-US" altLang="ko-KR" sz="1400" dirty="0" smtClean="0"/>
              <a:t>1500</a:t>
            </a:r>
            <a:r>
              <a:rPr lang="ko-KR" altLang="en-US" sz="1400" dirty="0" smtClean="0"/>
              <a:t>개의로 늘어났다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3) </a:t>
            </a:r>
            <a:r>
              <a:rPr lang="ko-KR" altLang="en-US" sz="1400" dirty="0" smtClean="0"/>
              <a:t>올해는 매장에서 벗어나 </a:t>
            </a:r>
            <a:r>
              <a:rPr lang="ko-KR" altLang="en-US" sz="1400" dirty="0" err="1" smtClean="0"/>
              <a:t>제품형</a:t>
            </a:r>
            <a:r>
              <a:rPr lang="ko-KR" altLang="en-US" sz="1400" dirty="0" smtClean="0"/>
              <a:t> 시장에도 본격적으로 도전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3076" name="Picture 4" descr="C:\Users\Administrator\Downloads\20062914030761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9" y="4373787"/>
            <a:ext cx="4240898" cy="22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96930" y="4061254"/>
            <a:ext cx="633489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err="1" smtClean="0">
                <a:solidFill>
                  <a:schemeClr val="accent6"/>
                </a:solidFill>
              </a:rPr>
              <a:t>나뚜루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현 상황과 </a:t>
            </a:r>
            <a:r>
              <a:rPr lang="ko-KR" altLang="en-US" dirty="0" err="1" smtClean="0"/>
              <a:t>셀링포인트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롯데제과로</a:t>
            </a:r>
            <a:r>
              <a:rPr lang="ko-KR" altLang="en-US" sz="1400" dirty="0" smtClean="0"/>
              <a:t> 넘어오면 서 </a:t>
            </a:r>
            <a:r>
              <a:rPr lang="ko-KR" altLang="en-US" sz="1400" b="1" dirty="0" smtClean="0"/>
              <a:t>늘어</a:t>
            </a:r>
            <a:r>
              <a:rPr lang="ko-KR" altLang="en-US" sz="1400" b="1" dirty="0"/>
              <a:t>난</a:t>
            </a:r>
            <a:r>
              <a:rPr lang="ko-KR" altLang="en-US" sz="1400" b="1" dirty="0" smtClean="0"/>
              <a:t> 매장 철수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</a:t>
            </a:r>
            <a:r>
              <a:rPr lang="en-US" altLang="ko-KR" sz="1400" dirty="0" smtClean="0"/>
              <a:t>2) </a:t>
            </a:r>
            <a:r>
              <a:rPr lang="ko-KR" altLang="en-US" sz="1400" dirty="0" smtClean="0"/>
              <a:t>국내 아이스크림 가맹 시장에서 가장 강력한 </a:t>
            </a:r>
            <a:r>
              <a:rPr lang="ko-KR" altLang="en-US" sz="1400" b="1" dirty="0" err="1" smtClean="0"/>
              <a:t>베스킨라빈스</a:t>
            </a:r>
            <a:endParaRPr lang="en-US" altLang="ko-KR" sz="14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3) </a:t>
            </a:r>
            <a:r>
              <a:rPr lang="ko-KR" altLang="en-US" sz="1400" dirty="0" smtClean="0"/>
              <a:t>높은 가격인상으로 인한 소비자 감소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4) </a:t>
            </a: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뚜레쥬르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와 손잡고 아이스크림을 출시하면서 시장 규모를</a:t>
            </a:r>
            <a:endParaRPr lang="en-US" altLang="ko-KR" sz="1400" dirty="0" smtClean="0"/>
          </a:p>
          <a:p>
            <a:r>
              <a:rPr lang="ko-KR" altLang="en-US" sz="1400" dirty="0" smtClean="0"/>
              <a:t>  늘리고 있음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	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9828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7" name="타원 6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양쪽 모서리가 둥근 사각형 4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1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6688" y="381802"/>
            <a:ext cx="782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선정배경</a:t>
            </a:r>
            <a:r>
              <a:rPr lang="ko-KR" altLang="en-US" sz="4800" dirty="0" smtClean="0">
                <a:latin typeface="Sandoll 국대떡볶이 02 Bold" pitchFamily="34" charset="-127"/>
                <a:ea typeface="Sandoll 국대떡볶이 02 Bold" pitchFamily="34" charset="-127"/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  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브랜드소개</a:t>
            </a:r>
            <a:r>
              <a:rPr lang="ko-KR" altLang="en-US" dirty="0" smtClean="0"/>
              <a:t>        </a:t>
            </a:r>
            <a:r>
              <a:rPr lang="ko-KR" altLang="en-US" b="1" dirty="0" smtClean="0"/>
              <a:t>시장분석</a:t>
            </a:r>
            <a:r>
              <a:rPr lang="ko-KR" altLang="en-US" dirty="0" smtClean="0"/>
              <a:t>             </a:t>
            </a:r>
            <a:r>
              <a:rPr lang="ko-KR" altLang="en-US" b="1" dirty="0" smtClean="0">
                <a:solidFill>
                  <a:srgbClr val="FF0000"/>
                </a:solidFill>
              </a:rPr>
              <a:t>선정이유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47160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787223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91374" y="444925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9453732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045450" y="1581665"/>
            <a:ext cx="7891848" cy="18473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자연을 </a:t>
            </a:r>
            <a:r>
              <a:rPr lang="ko-KR" altLang="en-US" dirty="0" err="1" smtClean="0">
                <a:solidFill>
                  <a:schemeClr val="bg1"/>
                </a:solidFill>
              </a:rPr>
              <a:t>컨셉으로</a:t>
            </a:r>
            <a:r>
              <a:rPr lang="ko-KR" altLang="en-US" dirty="0" smtClean="0">
                <a:solidFill>
                  <a:schemeClr val="bg1"/>
                </a:solidFill>
              </a:rPr>
              <a:t> 고객에게 신선함과 깨끗함을 주는 기업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  <a:r>
              <a:rPr lang="ko-KR" altLang="en-US" dirty="0" err="1" smtClean="0">
                <a:solidFill>
                  <a:schemeClr val="bg1"/>
                </a:solidFill>
              </a:rPr>
              <a:t>뚜레주루와</a:t>
            </a:r>
            <a:r>
              <a:rPr lang="ko-KR" altLang="en-US" dirty="0" smtClean="0">
                <a:solidFill>
                  <a:schemeClr val="bg1"/>
                </a:solidFill>
              </a:rPr>
              <a:t> 손잡고 </a:t>
            </a:r>
            <a:r>
              <a:rPr lang="ko-KR" altLang="en-US" dirty="0" err="1" smtClean="0">
                <a:solidFill>
                  <a:schemeClr val="bg1"/>
                </a:solidFill>
              </a:rPr>
              <a:t>베스킨라빈스와의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경쟁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5704701" y="3398109"/>
            <a:ext cx="453081" cy="708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045450" y="4201297"/>
            <a:ext cx="7891848" cy="2117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85469" y="3525795"/>
            <a:ext cx="117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그러나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1308" y="4324865"/>
            <a:ext cx="743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</a:t>
            </a:r>
            <a:r>
              <a:rPr lang="ko-KR" altLang="en-US" dirty="0" smtClean="0"/>
              <a:t>경쟁하기엔 너무나 </a:t>
            </a:r>
            <a:r>
              <a:rPr lang="ko-KR" altLang="en-US" dirty="0" err="1" smtClean="0"/>
              <a:t>퀄리티</a:t>
            </a:r>
            <a:r>
              <a:rPr lang="ko-KR" altLang="en-US" dirty="0" smtClean="0"/>
              <a:t> 없는 사이트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라이벌업계와 동일한 가격인상으로 인해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소비자 감소 문제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ko-KR" altLang="en-US" b="1" dirty="0" smtClean="0"/>
              <a:t>결과적으로 사이트내부의 조정과 마케팅으로 인지도를 </a:t>
            </a:r>
            <a:r>
              <a:rPr lang="ko-KR" altLang="en-US" b="1" dirty="0" err="1" smtClean="0"/>
              <a:t>높여야함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28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025143" y="3458104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70510" y="401816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lvl="1" algn="r"/>
            <a:r>
              <a:rPr lang="en-US" altLang="ko-KR" sz="1600" b="1" dirty="0">
                <a:solidFill>
                  <a:prstClr val="white"/>
                </a:solidFill>
              </a:rPr>
              <a:t>50</a:t>
            </a:r>
            <a:r>
              <a:rPr lang="en-US" altLang="ko-KR" sz="1200" dirty="0">
                <a:solidFill>
                  <a:prstClr val="white"/>
                </a:solidFill>
              </a:rPr>
              <a:t>%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03120" y="0"/>
            <a:ext cx="7650480" cy="6858000"/>
            <a:chOff x="1162050" y="1257299"/>
            <a:chExt cx="2032000" cy="2032000"/>
          </a:xfrm>
        </p:grpSpPr>
        <p:sp>
          <p:nvSpPr>
            <p:cNvPr id="39" name="타원 38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사이트 </a:t>
              </a:r>
              <a:endPara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/>
              <a:r>
                <a:rPr lang="ko-KR" altLang="en-US" sz="5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분석</a:t>
              </a:r>
              <a:endPara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8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78187" y="2224216"/>
            <a:ext cx="5137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22141" y="2026508"/>
            <a:ext cx="1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2054" y="1959123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  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              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36550" y="330199"/>
            <a:ext cx="1060450" cy="1060450"/>
            <a:chOff x="1162050" y="1257299"/>
            <a:chExt cx="2032000" cy="2032000"/>
          </a:xfrm>
        </p:grpSpPr>
        <p:sp>
          <p:nvSpPr>
            <p:cNvPr id="22" name="타원 21"/>
            <p:cNvSpPr/>
            <p:nvPr/>
          </p:nvSpPr>
          <p:spPr>
            <a:xfrm>
              <a:off x="1162050" y="1257299"/>
              <a:ext cx="2032000" cy="2032000"/>
            </a:xfrm>
            <a:prstGeom prst="ellipse">
              <a:avLst/>
            </a:prstGeom>
            <a:pattFill prst="wdDnDiag">
              <a:fgClr>
                <a:srgbClr val="D1F6F7"/>
              </a:fgClr>
              <a:bgClr>
                <a:srgbClr val="9FEEEF"/>
              </a:bgClr>
            </a:patt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092325" y="2501900"/>
              <a:ext cx="180975" cy="51435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ACA8D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1778000" y="1574800"/>
              <a:ext cx="800100" cy="1028700"/>
            </a:xfrm>
            <a:prstGeom prst="round2SameRect">
              <a:avLst>
                <a:gd name="adj1" fmla="val 50000"/>
                <a:gd name="adj2" fmla="val 15385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2</a:t>
              </a:r>
              <a:endPara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60611" y="508388"/>
            <a:ext cx="8427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Sandoll 국대떡볶이 02 Bold" pitchFamily="34" charset="-127"/>
                <a:ea typeface="Sandoll 국대떡볶이 02 Bold" pitchFamily="34" charset="-127"/>
              </a:rPr>
              <a:t>사이트분석   </a:t>
            </a:r>
            <a:r>
              <a:rPr lang="ko-KR" altLang="en-US" sz="40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sz="1400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Sandoll 국대떡볶이 02 Bold" pitchFamily="34" charset="-127"/>
                <a:ea typeface="Sandoll 국대떡볶이 02 Bold" pitchFamily="34" charset="-127"/>
              </a:rPr>
              <a:t>          </a:t>
            </a:r>
            <a:r>
              <a:rPr lang="ko-KR" altLang="en-US" b="1" dirty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r>
              <a:rPr lang="ko-KR" altLang="en-US" b="1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b="1" dirty="0" smtClean="0">
                <a:latin typeface="Sandoll 국대떡볶이 02 Bold" pitchFamily="34" charset="-127"/>
                <a:ea typeface="Sandoll 국대떡볶이 02 Bold" pitchFamily="34" charset="-127"/>
              </a:rPr>
              <a:t> 분석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            </a:t>
            </a:r>
            <a:r>
              <a:rPr lang="ko-KR" altLang="en-US" b="1" dirty="0">
                <a:latin typeface="Sandoll 국대떡볶이 02 Bold" pitchFamily="34" charset="-127"/>
                <a:ea typeface="Sandoll 국대떡볶이 02 Bold" pitchFamily="34" charset="-127"/>
              </a:rPr>
              <a:t>선정이유</a:t>
            </a:r>
          </a:p>
          <a:p>
            <a:endParaRPr lang="ko-KR" altLang="en-US" sz="4000" dirty="0">
              <a:latin typeface="Sandoll 국대떡볶이 02 Bold" pitchFamily="34" charset="-127"/>
              <a:ea typeface="Sandoll 국대떡볶이 02 Bold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261434" y="50838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101497" y="417154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15032" y="476078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9768006" y="417153"/>
            <a:ext cx="0" cy="83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strator\Desktop\8월 20일\8월19일\나뚜루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82" y="1606029"/>
            <a:ext cx="7314366" cy="36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51100" y="5537200"/>
            <a:ext cx="708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sz="1400" dirty="0" smtClean="0">
                <a:latin typeface="나눔"/>
              </a:rPr>
              <a:t> 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사이트 최초 </a:t>
            </a:r>
            <a:r>
              <a:rPr lang="ko-KR" altLang="en-US" sz="1400" dirty="0" err="1" smtClean="0">
                <a:latin typeface="나눔"/>
                <a:ea typeface="Sandoll 국대떡볶이 02 Bold" pitchFamily="34" charset="-127"/>
              </a:rPr>
              <a:t>접속시</a:t>
            </a:r>
            <a:r>
              <a:rPr lang="ko-KR" altLang="en-US" sz="1400" dirty="0" smtClean="0">
                <a:latin typeface="나눔"/>
                <a:ea typeface="Sandoll 국대떡볶이 02 Bold" pitchFamily="34" charset="-127"/>
              </a:rPr>
              <a:t> 출력되는  </a:t>
            </a:r>
            <a:r>
              <a:rPr lang="ko-KR" altLang="en-US" dirty="0" err="1" smtClean="0">
                <a:latin typeface="Sandoll 국대떡볶이 02 Bold" pitchFamily="34" charset="-127"/>
                <a:ea typeface="Sandoll 국대떡볶이 02 Bold" pitchFamily="34" charset="-127"/>
              </a:rPr>
              <a:t>메인페이지</a:t>
            </a:r>
            <a:r>
              <a:rPr lang="ko-KR" altLang="en-US" dirty="0" smtClean="0">
                <a:latin typeface="Sandoll 국대떡볶이 02 Bold" pitchFamily="34" charset="-127"/>
                <a:ea typeface="Sandoll 국대떡볶이 02 Bold" pitchFamily="34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056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1070</Words>
  <Application>Microsoft Office PowerPoint</Application>
  <PresentationFormat>사용자 지정</PresentationFormat>
  <Paragraphs>328</Paragraphs>
  <Slides>28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Registered User</cp:lastModifiedBy>
  <cp:revision>389</cp:revision>
  <dcterms:created xsi:type="dcterms:W3CDTF">2018-05-09T06:13:43Z</dcterms:created>
  <dcterms:modified xsi:type="dcterms:W3CDTF">2020-08-24T08:49:45Z</dcterms:modified>
</cp:coreProperties>
</file>